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24" r:id="rId5"/>
    <p:sldId id="357" r:id="rId6"/>
    <p:sldId id="302" r:id="rId7"/>
    <p:sldId id="325" r:id="rId8"/>
    <p:sldId id="327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8" r:id="rId20"/>
    <p:sldId id="400" r:id="rId21"/>
    <p:sldId id="412" r:id="rId22"/>
    <p:sldId id="414" r:id="rId23"/>
    <p:sldId id="415" r:id="rId24"/>
    <p:sldId id="396" r:id="rId25"/>
    <p:sldId id="397" r:id="rId26"/>
    <p:sldId id="401" r:id="rId27"/>
    <p:sldId id="404" r:id="rId28"/>
    <p:sldId id="402" r:id="rId29"/>
    <p:sldId id="403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6" r:id="rId38"/>
    <p:sldId id="417" r:id="rId39"/>
    <p:sldId id="380" r:id="rId40"/>
    <p:sldId id="419" r:id="rId41"/>
    <p:sldId id="418" r:id="rId42"/>
    <p:sldId id="413" r:id="rId4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8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778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67DB71-DB19-4AF0-9D82-D75B6B130E06}" type="datetime1">
              <a:rPr lang="fr-FR" smtClean="0"/>
              <a:t>10/02/2022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F39E9-50F1-4AFC-B15A-332AA8C30EAE}" type="datetime1">
              <a:rPr lang="fr-FR" smtClean="0"/>
              <a:pPr/>
              <a:t>10/02/2022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854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48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038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75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410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737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562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31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11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25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806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23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69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39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57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875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961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70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866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67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756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24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66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55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87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07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30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339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52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Hexagone 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Hexagone 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Hexagone 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noProof="0">
                <a:solidFill>
                  <a:schemeClr val="tx1"/>
                </a:solidFill>
              </a:rPr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deux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trois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u texte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texte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" name="Espace réservé du texte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  <p:sp>
        <p:nvSpPr>
          <p:cNvPr id="16" name="Forme libre : Forme 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Rectangle 1" descr="Vue vers le haut d’un grand immeuble de bureaux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Ovale 2" descr="Vue vers le haut d’un grand immeuble de bureaux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Espace réservé du texte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accent5"/>
              </a:solidFill>
            </a:endParaRP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modifier le masque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15" name="Hexagone 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Hexagone 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’image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8" name="Espace réservé d’image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fr-FR" sz="4800" b="1" noProof="0">
                <a:solidFill>
                  <a:schemeClr val="tx1"/>
                </a:solidFill>
              </a:rPr>
              <a:t>Modifiez le style du titre</a:t>
            </a:r>
          </a:p>
        </p:txBody>
      </p:sp>
      <p:sp>
        <p:nvSpPr>
          <p:cNvPr id="9" name="Hexagone 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Hexagone 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texte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texte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7" name="Espace réservé d’image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u contenu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1" name="Espace réservé du contenu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2" name="Espace réservé du contenu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3" name="Espace réservé du contenu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4" name="Espace réservé du contenu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5" name="Espace réservé du contenu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10B79C5F-C59D-45DB-B34D-EB25A04E20A3}" type="datetime1">
              <a:rPr lang="fr-FR" sz="1100" noProof="0" smtClean="0">
                <a:solidFill>
                  <a:schemeClr val="accent2"/>
                </a:solidFill>
              </a:rPr>
              <a:t>10/02/2022</a:t>
            </a:fld>
            <a:endParaRPr lang="fr-FR" sz="1100" noProof="0">
              <a:solidFill>
                <a:schemeClr val="accent2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fr-FR" sz="1100" b="1" noProof="0">
                <a:solidFill>
                  <a:schemeClr val="accent2"/>
                </a:solidFill>
              </a:rPr>
              <a:t>Rapport annuel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fr-FR" sz="1100" noProof="0" smtClean="0">
                <a:solidFill>
                  <a:schemeClr val="accent4"/>
                </a:solidFill>
              </a:rPr>
              <a:pPr algn="r" rtl="0"/>
              <a:t>‹#›</a:t>
            </a:fld>
            <a:endParaRPr lang="fr-FR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 descr="Immeuble de verre ble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e 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878" y="2233306"/>
            <a:ext cx="4584679" cy="978862"/>
          </a:xfrm>
        </p:spPr>
        <p:txBody>
          <a:bodyPr rtlCol="0"/>
          <a:lstStyle/>
          <a:p>
            <a:pPr rtl="0"/>
            <a:r>
              <a:rPr lang="fr-FR" sz="4400" dirty="0"/>
              <a:t>ICB : INPT’S CLASSROOM BOOKING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23" y="1495159"/>
            <a:ext cx="3924934" cy="490538"/>
          </a:xfrm>
        </p:spPr>
        <p:txBody>
          <a:bodyPr rtlCol="0"/>
          <a:lstStyle/>
          <a:p>
            <a:pPr rtl="0"/>
            <a:r>
              <a:rPr lang="fr-FR" dirty="0"/>
              <a:t>Présentation du projet: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6779" y="4279664"/>
            <a:ext cx="2349303" cy="1357906"/>
          </a:xfrm>
        </p:spPr>
        <p:txBody>
          <a:bodyPr rtlCol="0"/>
          <a:lstStyle/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b="1" dirty="0"/>
              <a:t>Houda El </a:t>
            </a:r>
            <a:r>
              <a:rPr lang="fr-FR" b="1" dirty="0" err="1"/>
              <a:t>Ibrahimi</a:t>
            </a:r>
            <a:endParaRPr lang="fr-FR" b="1" dirty="0"/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b="1" dirty="0"/>
              <a:t>Oumayma Mechatte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b="1" dirty="0"/>
              <a:t>Oussama </a:t>
            </a:r>
            <a:r>
              <a:rPr lang="fr-FR" b="1" dirty="0" err="1"/>
              <a:t>Louati</a:t>
            </a:r>
            <a:endParaRPr lang="fr-FR" b="1" dirty="0"/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b="1" dirty="0"/>
              <a:t>Asma </a:t>
            </a:r>
            <a:r>
              <a:rPr lang="fr-FR" b="1" dirty="0" err="1"/>
              <a:t>zagmouzi</a:t>
            </a:r>
            <a:endParaRPr lang="fr-FR" b="1" dirty="0"/>
          </a:p>
        </p:txBody>
      </p:sp>
      <p:sp>
        <p:nvSpPr>
          <p:cNvPr id="21" name="Hexagone 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52422"/>
            <a:ext cx="11005700" cy="4638137"/>
          </a:xfrm>
        </p:spPr>
        <p:txBody>
          <a:bodyPr/>
          <a:lstStyle/>
          <a:p>
            <a:pPr marL="880141" lvl="1" indent="-342913">
              <a:buFont typeface="Wingdings" panose="05000000000000000000" pitchFamily="2" charset="2"/>
              <a:buChar char="q"/>
            </a:pPr>
            <a:r>
              <a:rPr lang="fr-FR" sz="2200" dirty="0"/>
              <a:t>LogIn as Staff :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S’authentifier.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Consulter l’état des salles (ie. disponibilité)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Être notifié des demandes de réservation, de changement (avec la possibilité d’approuver ou de refuser) et d’annulation des salles.</a:t>
            </a:r>
          </a:p>
          <a:p>
            <a:pPr marL="537228" lvl="1" indent="0">
              <a:buNone/>
            </a:pPr>
            <a:endParaRPr lang="fr-FR" sz="2200" dirty="0"/>
          </a:p>
          <a:p>
            <a:pPr marL="880141" lvl="1" indent="-342913">
              <a:buFont typeface="Wingdings" panose="05000000000000000000" pitchFamily="2" charset="2"/>
              <a:buChar char="q"/>
            </a:pPr>
            <a:r>
              <a:rPr lang="fr-FR" sz="2200" dirty="0"/>
              <a:t> LogIn as Professor :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S’authentifier.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Avoir un Dashboard regroupant les différents cours qu’il doit assurer ainsi que les salles où ils seront tenus. 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Consulter l’état des salles (ie. disponibilité).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Avoir la possibilité de réserver, changer ou annuler une salle et ceci selon une date et une heure qu’il indiquera. 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Être notifié de l’état de la demande effectuée (ie. demande acceptée ou refusée).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Pouvoir signaler et alerter d’un problème dans une salle donnée.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fr-FR" sz="30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291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Spécif. </a:t>
            </a:r>
            <a:r>
              <a:rPr lang="fr-FR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Fonct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06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287" y="1500995"/>
            <a:ext cx="9420045" cy="4638137"/>
          </a:xfrm>
        </p:spPr>
        <p:txBody>
          <a:bodyPr/>
          <a:lstStyle/>
          <a:p>
            <a:pPr marL="880141" lvl="1" indent="-342913">
              <a:buFont typeface="Wingdings" panose="05000000000000000000" pitchFamily="2" charset="2"/>
              <a:buChar char="q"/>
            </a:pPr>
            <a:r>
              <a:rPr lang="fr-FR" sz="2200" dirty="0"/>
              <a:t>LogIn as </a:t>
            </a:r>
            <a:r>
              <a:rPr lang="fr-FR" sz="2200" dirty="0" err="1"/>
              <a:t>Student</a:t>
            </a:r>
            <a:r>
              <a:rPr lang="fr-FR" sz="2200" dirty="0"/>
              <a:t> :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S’authentifier.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Avoir un Dashboard ,modélisant l’emploi du temps de la période en cours, regroupant les différents cours ainsi que les salles où ils seront tenus. 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Être notifié des réservations soudaines ou de changement de salles.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Consulter les salles d’études (ie. Salles ouvertes hors créneaux de cours)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Pouvoir accéder aux salles selon le bâtiment ainsi que l’étage. </a:t>
            </a:r>
          </a:p>
          <a:p>
            <a:pPr marL="880141" lvl="1" indent="-342913">
              <a:buFont typeface="Wingdings" panose="05000000000000000000" pitchFamily="2" charset="2"/>
              <a:buChar char="§"/>
            </a:pPr>
            <a:r>
              <a:rPr lang="fr-FR" sz="2200" dirty="0"/>
              <a:t>Avoir l’accès à une </a:t>
            </a:r>
            <a:r>
              <a:rPr lang="fr-FR" sz="2200" dirty="0" err="1"/>
              <a:t>Map</a:t>
            </a:r>
            <a:r>
              <a:rPr lang="fr-FR" sz="2200" dirty="0"/>
              <a:t> des différents bâtiments et étages avec la disposition des salles.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fr-FR" sz="30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291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Spécif. </a:t>
            </a:r>
            <a:r>
              <a:rPr lang="fr-FR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Fonct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5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Spécifications non Fonctionnelles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1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849" y="1621765"/>
            <a:ext cx="9816860" cy="4638137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Facilité</a:t>
            </a:r>
            <a:r>
              <a:rPr lang="en-US" sz="3200" dirty="0"/>
              <a:t> </a:t>
            </a:r>
            <a:r>
              <a:rPr lang="en-US" sz="3200" dirty="0" err="1"/>
              <a:t>d'accès</a:t>
            </a:r>
            <a:r>
              <a:rPr lang="en-US" sz="3200" dirty="0"/>
              <a:t> &amp; d</a:t>
            </a:r>
            <a:r>
              <a:rPr lang="de-DE" sz="3200" dirty="0"/>
              <a:t>‘</a:t>
            </a:r>
            <a:r>
              <a:rPr lang="de-DE" sz="3200" dirty="0" err="1"/>
              <a:t>utilisation</a:t>
            </a:r>
            <a:r>
              <a:rPr lang="de-DE" sz="32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Disponibilité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Rapidité</a:t>
            </a:r>
            <a:r>
              <a:rPr lang="en-US" sz="3200" dirty="0"/>
              <a:t> de </a:t>
            </a:r>
            <a:r>
              <a:rPr lang="en-US" sz="3200" dirty="0" err="1"/>
              <a:t>réaction</a:t>
            </a:r>
            <a:r>
              <a:rPr lang="en-US" sz="3200" dirty="0"/>
              <a:t> &amp; de </a:t>
            </a:r>
            <a:r>
              <a:rPr lang="en-US" sz="3200" dirty="0" err="1"/>
              <a:t>réponse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Présence</a:t>
            </a:r>
            <a:r>
              <a:rPr lang="en-US" sz="3200" dirty="0"/>
              <a:t> de Documentation </a:t>
            </a:r>
            <a:r>
              <a:rPr lang="en-US" sz="3200" dirty="0" err="1"/>
              <a:t>détaillée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Acc</a:t>
            </a:r>
            <a:r>
              <a:rPr lang="fr-FR" sz="3200" dirty="0"/>
              <a:t>ès à un </a:t>
            </a:r>
            <a:r>
              <a:rPr lang="en-US" sz="3200" dirty="0"/>
              <a:t>Guide d</a:t>
            </a:r>
            <a:r>
              <a:rPr lang="de-DE" sz="3200" dirty="0"/>
              <a:t>‘</a:t>
            </a:r>
            <a:r>
              <a:rPr lang="de-DE" sz="3200" dirty="0" err="1"/>
              <a:t>utilisation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Compatibilité</a:t>
            </a:r>
            <a:r>
              <a:rPr lang="en-US" sz="3200" dirty="0"/>
              <a:t> avec le </a:t>
            </a:r>
            <a:r>
              <a:rPr lang="en-US" sz="3200" dirty="0" err="1"/>
              <a:t>système</a:t>
            </a:r>
            <a:r>
              <a:rPr lang="en-US" sz="3200" dirty="0"/>
              <a:t> </a:t>
            </a:r>
            <a:r>
              <a:rPr lang="en-US" sz="3200" dirty="0" err="1"/>
              <a:t>d'exploitation</a:t>
            </a:r>
            <a:r>
              <a:rPr lang="en-US" sz="32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fr-FR" sz="30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291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Spécif. Non </a:t>
            </a:r>
            <a:r>
              <a:rPr lang="fr-FR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Fonct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1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Choix des technologies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2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848" y="1621765"/>
            <a:ext cx="10294523" cy="4638137"/>
          </a:xfrm>
        </p:spPr>
        <p:txBody>
          <a:bodyPr/>
          <a:lstStyle/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r>
              <a:rPr lang="fr-FR" sz="3200" dirty="0" err="1">
                <a:latin typeface="Tahoma"/>
                <a:cs typeface="Tahoma"/>
              </a:rPr>
              <a:t>FrontEnd</a:t>
            </a:r>
            <a:r>
              <a:rPr lang="fr-FR" sz="3200" dirty="0">
                <a:latin typeface="Tahoma"/>
                <a:cs typeface="Tahoma"/>
              </a:rPr>
              <a:t> : HTML, CSS, JavaScript, </a:t>
            </a:r>
            <a:r>
              <a:rPr lang="fr-FR" sz="3200" dirty="0" err="1">
                <a:latin typeface="Tahoma"/>
                <a:cs typeface="Tahoma"/>
              </a:rPr>
              <a:t>React</a:t>
            </a:r>
            <a:r>
              <a:rPr lang="fr-FR" sz="3200" dirty="0">
                <a:latin typeface="Tahoma"/>
                <a:cs typeface="Tahoma"/>
              </a:rPr>
              <a:t>, </a:t>
            </a:r>
            <a:r>
              <a:rPr lang="fr-FR" sz="3200" dirty="0" err="1">
                <a:latin typeface="Tahoma"/>
                <a:cs typeface="Tahoma"/>
              </a:rPr>
              <a:t>Bootstrap</a:t>
            </a:r>
            <a:endParaRPr lang="fr-FR" sz="3200" dirty="0">
              <a:latin typeface="Tahoma"/>
              <a:cs typeface="Tahoma"/>
            </a:endParaRPr>
          </a:p>
          <a:p>
            <a:pPr marL="12065" indent="0">
              <a:spcBef>
                <a:spcPts val="100"/>
              </a:spcBef>
              <a:buNone/>
              <a:tabLst>
                <a:tab pos="201937" algn="l"/>
              </a:tabLst>
            </a:pPr>
            <a:endParaRPr lang="en-US" sz="3200" dirty="0">
              <a:latin typeface="Tahoma"/>
              <a:cs typeface="Tahoma"/>
            </a:endParaRPr>
          </a:p>
          <a:p>
            <a:pPr marL="12065" indent="0">
              <a:spcBef>
                <a:spcPts val="100"/>
              </a:spcBef>
              <a:buNone/>
              <a:tabLst>
                <a:tab pos="201937" algn="l"/>
              </a:tabLst>
            </a:pP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r>
              <a:rPr lang="fr-FR" sz="3200" dirty="0" err="1">
                <a:latin typeface="Tahoma"/>
                <a:cs typeface="Tahoma"/>
              </a:rPr>
              <a:t>BackEnd</a:t>
            </a:r>
            <a:r>
              <a:rPr lang="fr-FR" sz="3200" dirty="0">
                <a:latin typeface="Tahoma"/>
                <a:cs typeface="Tahoma"/>
              </a:rPr>
              <a:t> : </a:t>
            </a:r>
            <a:r>
              <a:rPr lang="fr-FR" sz="3200" dirty="0" err="1">
                <a:latin typeface="Tahoma"/>
                <a:cs typeface="Tahoma"/>
              </a:rPr>
              <a:t>NodeJs</a:t>
            </a: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r>
              <a:rPr lang="fr-FR" sz="3200" dirty="0">
                <a:latin typeface="Tahoma"/>
                <a:cs typeface="Tahoma"/>
              </a:rPr>
              <a:t>Git : pour la gestion des versions</a:t>
            </a: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endParaRPr lang="fr-FR" sz="3200" dirty="0">
              <a:latin typeface="Tahoma"/>
              <a:cs typeface="Tahoma"/>
            </a:endParaRPr>
          </a:p>
          <a:p>
            <a:pPr marL="469281" indent="-457216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01937" algn="l"/>
              </a:tabLst>
            </a:pPr>
            <a:r>
              <a:rPr lang="fr-FR" sz="3200" dirty="0">
                <a:latin typeface="Tahoma"/>
                <a:cs typeface="Tahoma"/>
              </a:rPr>
              <a:t>Base de Données : </a:t>
            </a:r>
            <a:r>
              <a:rPr lang="fr-FR" sz="3200" dirty="0" err="1">
                <a:latin typeface="Tahoma"/>
                <a:cs typeface="Tahoma"/>
              </a:rPr>
              <a:t>MySqL</a:t>
            </a:r>
            <a:endParaRPr lang="fr-FR" sz="3200" dirty="0">
              <a:latin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fr-FR" sz="30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291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Technologies Utilisées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BDBDB"/>
              </a:clrFrom>
              <a:clrTo>
                <a:srgbClr val="DBDB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21"/>
          <a:stretch/>
        </p:blipFill>
        <p:spPr>
          <a:xfrm>
            <a:off x="1313465" y="1880340"/>
            <a:ext cx="1296144" cy="14045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BDBDB"/>
              </a:clrFrom>
              <a:clrTo>
                <a:srgbClr val="DBDB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9"/>
          <a:stretch/>
        </p:blipFill>
        <p:spPr>
          <a:xfrm>
            <a:off x="3342787" y="1880340"/>
            <a:ext cx="1210918" cy="14045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77" y="2196676"/>
            <a:ext cx="1234480" cy="100701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3130" y="2084343"/>
            <a:ext cx="1992038" cy="13088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l="16763" t="19339" r="16600" b="21895"/>
          <a:stretch/>
        </p:blipFill>
        <p:spPr>
          <a:xfrm>
            <a:off x="3154598" y="3470642"/>
            <a:ext cx="1897789" cy="9403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202020"/>
              </a:clrFrom>
              <a:clrTo>
                <a:srgbClr val="20202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03" y="4934111"/>
            <a:ext cx="1828927" cy="7815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215" y="5715659"/>
            <a:ext cx="2619375" cy="10104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324" y="2103532"/>
            <a:ext cx="1533818" cy="12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2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Architecture Technique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09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0079A3-9689-4AB6-9AC8-AE5082B53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73" y="404036"/>
            <a:ext cx="10364178" cy="59436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4335" y="5840880"/>
            <a:ext cx="467832" cy="284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1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0079A3-9689-4AB6-9AC8-AE5082B53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037134" y="5556508"/>
            <a:ext cx="467832" cy="284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14" y="359108"/>
            <a:ext cx="10515600" cy="5933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67258" y="5659282"/>
            <a:ext cx="595423" cy="284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200" y="933450"/>
            <a:ext cx="5750414" cy="46787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638925" y="4048125"/>
            <a:ext cx="4238625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86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Schéma de la Base de Données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3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 descr="Immeuble de verre ble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e 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987" y="2924082"/>
            <a:ext cx="5060904" cy="2441701"/>
          </a:xfrm>
        </p:spPr>
        <p:txBody>
          <a:bodyPr rtlCol="0"/>
          <a:lstStyle/>
          <a:p>
            <a:pPr algn="ctr" rtl="0"/>
            <a:r>
              <a:rPr lang="fr-FR" sz="4400" dirty="0"/>
              <a:t>Projet de Prise en Main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5150" y="1761921"/>
            <a:ext cx="3924934" cy="490538"/>
          </a:xfrm>
        </p:spPr>
        <p:txBody>
          <a:bodyPr rtlCol="0"/>
          <a:lstStyle/>
          <a:p>
            <a:pPr rtl="0"/>
            <a:r>
              <a:rPr lang="fr-FR" dirty="0"/>
              <a:t> Présentation: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7104" y="4928996"/>
            <a:ext cx="3222836" cy="684574"/>
          </a:xfrm>
        </p:spPr>
        <p:txBody>
          <a:bodyPr rtlCol="0"/>
          <a:lstStyle/>
          <a:p>
            <a:pPr marL="0" indent="0" rtl="0"/>
            <a:endParaRPr lang="fr-FR" dirty="0"/>
          </a:p>
          <a:p>
            <a:pPr marL="0" indent="0" rtl="0"/>
            <a:endParaRPr lang="fr-FR" dirty="0"/>
          </a:p>
        </p:txBody>
      </p:sp>
      <p:sp>
        <p:nvSpPr>
          <p:cNvPr id="21" name="Hexagone 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73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0079A3-9689-4AB6-9AC8-AE5082B53F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762000"/>
            <a:ext cx="9639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Conception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33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166" y="717248"/>
            <a:ext cx="9602710" cy="5423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152" y="166209"/>
            <a:ext cx="1267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Home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787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94029" y="266119"/>
            <a:ext cx="1189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2400" b="1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Student</a:t>
            </a:r>
            <a:endParaRPr lang="fr-FR" sz="2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78" y="775984"/>
            <a:ext cx="9466664" cy="5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12" y="895219"/>
            <a:ext cx="9498058" cy="53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68" y="892044"/>
            <a:ext cx="9470592" cy="53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93" y="901569"/>
            <a:ext cx="9620555" cy="54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28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58" y="728632"/>
            <a:ext cx="9578025" cy="54007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177" y="179650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Professor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14351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54" y="848407"/>
            <a:ext cx="9768304" cy="54757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6943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12" y="616689"/>
            <a:ext cx="10018576" cy="56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236" y="624239"/>
            <a:ext cx="5070164" cy="5904152"/>
          </a:xfrm>
        </p:spPr>
        <p:txBody>
          <a:bodyPr rtlCol="0"/>
          <a:lstStyle/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Introduction Générale</a:t>
            </a:r>
          </a:p>
          <a:p>
            <a:pPr marL="571520" indent="-571520" algn="r" rtl="1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Contexte </a:t>
            </a:r>
          </a:p>
          <a:p>
            <a:pPr marL="571520" indent="-571520" algn="r" rtl="1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 Problématique &amp; Objectifs</a:t>
            </a:r>
            <a:endParaRPr lang="fr-FR" sz="1600" b="1" dirty="0">
              <a:solidFill>
                <a:schemeClr val="tx1"/>
              </a:solidFill>
            </a:endParaRPr>
          </a:p>
          <a:p>
            <a:pPr marL="571520" indent="-571520" algn="r" rtl="1"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Motivation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Spécifications Fonctionnelles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Spécifications non Fonctionnelles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Technologies Utilisées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Architecture Technique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Schéma de la Base de Données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Conception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Développement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fr-FR" sz="1600" dirty="0"/>
              <a:t>Conclusion Générale</a:t>
            </a:r>
          </a:p>
          <a:p>
            <a:pPr rtl="0">
              <a:buFont typeface="Arial" panose="020B0604020202020204" pitchFamily="34" charset="0"/>
              <a:buChar char="•"/>
            </a:pPr>
            <a:endParaRPr lang="fr-FR" dirty="0"/>
          </a:p>
          <a:p>
            <a:pPr rtl="0">
              <a:buFont typeface="Arial" panose="020B0604020202020204" pitchFamily="34" charset="0"/>
              <a:buChar char="•"/>
            </a:pPr>
            <a:endParaRPr lang="fr-FR" sz="2000" dirty="0"/>
          </a:p>
          <a:p>
            <a:pPr rtl="0">
              <a:buFont typeface="Arial" panose="020B0604020202020204" pitchFamily="34" charset="0"/>
              <a:buChar char="•"/>
            </a:pPr>
            <a:endParaRPr lang="fr-FR" sz="2000" kern="120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11" name="Espace réservé d’image 10" descr="vue rapprochée d’un bâtiment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1909337" y="0"/>
            <a:ext cx="2383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sz="3600" b="1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Préambule 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19" y="860146"/>
            <a:ext cx="9716248" cy="54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75" y="906959"/>
            <a:ext cx="9756564" cy="54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0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94" y="914270"/>
            <a:ext cx="9524862" cy="53237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913" y="27246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b="1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Staff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3852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08" y="826034"/>
            <a:ext cx="9874630" cy="55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31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dirty="0"/>
              <a:t>Développement</a:t>
            </a:r>
          </a:p>
        </p:txBody>
      </p:sp>
    </p:spTree>
    <p:extLst>
      <p:ext uri="{BB962C8B-B14F-4D97-AF65-F5344CB8AC3E}">
        <p14:creationId xmlns:p14="http://schemas.microsoft.com/office/powerpoint/2010/main" val="7099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35" y="866775"/>
            <a:ext cx="1133534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2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Conclusion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4" y="822035"/>
            <a:ext cx="10972801" cy="543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180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Conclusion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2" y="557212"/>
            <a:ext cx="11440634" cy="574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85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60143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12" descr="Immeuble de verre ble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21" name="Hexagone 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6" name="Hexagone 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800755" y="589091"/>
            <a:ext cx="3924934" cy="490538"/>
          </a:xfrm>
        </p:spPr>
        <p:txBody>
          <a:bodyPr/>
          <a:lstStyle/>
          <a:p>
            <a:r>
              <a:rPr lang="fr-FR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ANNEXE</a:t>
            </a: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993258" y="1681727"/>
            <a:ext cx="9884292" cy="4040371"/>
          </a:xfrm>
        </p:spPr>
        <p:txBody>
          <a:bodyPr/>
          <a:lstStyle/>
          <a:p>
            <a:r>
              <a:rPr lang="fr-FR" sz="2800" dirty="0"/>
              <a:t>Git </a:t>
            </a:r>
            <a:r>
              <a:rPr lang="fr-FR" sz="2800" dirty="0" err="1"/>
              <a:t>Repository</a:t>
            </a:r>
            <a:r>
              <a:rPr lang="fr-FR" sz="2800" dirty="0"/>
              <a:t> :  </a:t>
            </a:r>
            <a:br>
              <a:rPr lang="fr-FR" sz="2800" dirty="0"/>
            </a:br>
            <a:r>
              <a:rPr lang="fr-FR" sz="2800" b="0" u="sng" dirty="0"/>
              <a:t>github.com/</a:t>
            </a:r>
            <a:r>
              <a:rPr lang="fr-FR" sz="2800" b="0" u="sng" dirty="0" err="1"/>
              <a:t>OssamaLouati</a:t>
            </a:r>
            <a:r>
              <a:rPr lang="fr-FR" sz="2800" b="0" u="sng" dirty="0"/>
              <a:t>/Projet-ICB</a:t>
            </a:r>
            <a:br>
              <a:rPr lang="fr-FR" sz="2800" dirty="0"/>
            </a:br>
            <a:br>
              <a:rPr lang="fr-FR" sz="2800" dirty="0"/>
            </a:br>
            <a:br>
              <a:rPr lang="fr-FR" sz="2800" dirty="0"/>
            </a:br>
            <a:br>
              <a:rPr lang="fr-FR" sz="2800" dirty="0"/>
            </a:br>
            <a:r>
              <a:rPr lang="fr-FR" sz="2800" dirty="0"/>
              <a:t>Lien Prototype Figma : </a:t>
            </a:r>
            <a:r>
              <a:rPr lang="fr-FR" sz="2800" u="sng" dirty="0"/>
              <a:t>https://www.figma.com/file/6v4Kxd9UVGZDHZ6BNaAAax/Untitled?node-id=2%3A2</a:t>
            </a:r>
          </a:p>
        </p:txBody>
      </p:sp>
    </p:spTree>
    <p:extLst>
      <p:ext uri="{BB962C8B-B14F-4D97-AF65-F5344CB8AC3E}">
        <p14:creationId xmlns:p14="http://schemas.microsoft.com/office/powerpoint/2010/main" val="35990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466" y="1814422"/>
            <a:ext cx="9285459" cy="38707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b="1" dirty="0"/>
              <a:t>Dans le cadre de la formation ASEDS et comme nous sommes des futurs ingénieurs logiciels, le comité de filière nous délèguent la tâche de concevoir et développer une solution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b="1" dirty="0"/>
              <a:t>Le but majeur de ce dernier est de faciliter la gestion des réservations des salles au sein de l’établissement.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44" y="567106"/>
            <a:ext cx="4985852" cy="830997"/>
          </a:xfrm>
        </p:spPr>
        <p:txBody>
          <a:bodyPr rtlCol="0"/>
          <a:lstStyle/>
          <a:p>
            <a:pPr algn="ctr"/>
            <a:r>
              <a:rPr lang="en-US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Contexte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16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432" y="1848927"/>
            <a:ext cx="10764160" cy="4638137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/>
              <a:t>	De base, cette Solution Web a été proposée pour venir en aide à trois entités majeures à savoir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b="1" dirty="0"/>
              <a:t>L’administration qui galère quant à la gestion des salles en vue de leur nombre important.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b="1" dirty="0"/>
              <a:t>Les professeurs qui trouvent très basique la procédure pour réserver une salle de cours ou l’annuler.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600" b="1" dirty="0"/>
              <a:t>Les étudiants qui ne se repèrent pas facilement et qui ne sont pas notifiés des fois de la salle où ils ont cours.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43" y="567106"/>
            <a:ext cx="7197133" cy="744109"/>
          </a:xfrm>
        </p:spPr>
        <p:txBody>
          <a:bodyPr rtlCol="0"/>
          <a:lstStyle/>
          <a:p>
            <a:pPr algn="ctr"/>
            <a:r>
              <a:rPr lang="en-US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P</a:t>
            </a:r>
            <a:r>
              <a:rPr lang="fr-FR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roblématique</a:t>
            </a:r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 &amp; Objectifs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62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157" y="1311215"/>
            <a:ext cx="10039541" cy="4638137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/>
              <a:t> 	Autant que futurs développeurs, il est important de se familiariser dès le départ avec tous les Tools et tout ce qui contribue à la création de site web, d’applications web ou mobile. </a:t>
            </a:r>
          </a:p>
          <a:p>
            <a:pPr marL="0" indent="0">
              <a:buNone/>
            </a:pPr>
            <a:r>
              <a:rPr lang="fr-FR" sz="3600" b="1" dirty="0"/>
              <a:t> 	C’est pour ça qu’en parallèle avec notre cursus académique, les projets de développement qui s’adaptent à nos connaissances croissantes s’avèrent être très utiles. Ainsi, nous aurons l’occasion d’appliquer ce que nous étudions au fur et à mesure des 3 années de notre formation.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43" y="567106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Motivation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98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9" descr="Ascenseu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39" y="2926372"/>
            <a:ext cx="4953781" cy="2181760"/>
          </a:xfrm>
        </p:spPr>
        <p:txBody>
          <a:bodyPr rtlCol="0"/>
          <a:lstStyle/>
          <a:p>
            <a:pPr algn="ctr" rtl="0" eaLnBrk="1" latinLnBrk="0" hangingPunct="1"/>
            <a:r>
              <a:rPr lang="fr-FR" sz="5400" dirty="0"/>
              <a:t>Spécifications Fonctionnelles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11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EFB317-4D38-47A8-92E8-E014E1079E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079" y="1276708"/>
            <a:ext cx="9816860" cy="4638137"/>
          </a:xfrm>
        </p:spPr>
        <p:txBody>
          <a:bodyPr/>
          <a:lstStyle/>
          <a:p>
            <a:pPr marL="0" indent="0">
              <a:buNone/>
            </a:pPr>
            <a:r>
              <a:rPr lang="fr-FR" sz="2800" b="1" dirty="0"/>
              <a:t> 	Ce site Web proposera aux différents utilisateurs différentes fonctionnalités. Les unes sont communes, d’autres ne le sont pas. </a:t>
            </a:r>
          </a:p>
          <a:p>
            <a:pPr marL="0" indent="0">
              <a:buNone/>
            </a:pPr>
            <a:r>
              <a:rPr lang="fr-FR" sz="2800" b="1" dirty="0"/>
              <a:t>	Le site Web a surtout été réalisé dans l’objectif d’organiser la réservation des salles au sein de l’INPT. </a:t>
            </a:r>
          </a:p>
          <a:p>
            <a:pPr marL="0" indent="0">
              <a:buNone/>
            </a:pPr>
            <a:r>
              <a:rPr lang="fr-FR" sz="2800" b="1" dirty="0"/>
              <a:t>	Comme il existe différents utilisateurs, une authentification est obligatoire. </a:t>
            </a:r>
          </a:p>
          <a:p>
            <a:pPr marL="0" indent="0">
              <a:buNone/>
            </a:pPr>
            <a:r>
              <a:rPr lang="fr-FR" sz="2800" b="1" dirty="0"/>
              <a:t>	Cette étape passée; en naviguant dans le site web, tous les utilisateurs auront un Dashboard dans lequel sera affiché l’état des salles selon le besoin requis. Récoltées suite à une spécification des besoins faite au préalable, nous listons ci-dessous les différentes fonctionnalités que doit contenir le site, sous 3 comptes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fr-FR" sz="3000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591C35-600F-4301-8623-8EF9080F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291"/>
            <a:ext cx="7197133" cy="744109"/>
          </a:xfrm>
        </p:spPr>
        <p:txBody>
          <a:bodyPr rtlCol="0"/>
          <a:lstStyle/>
          <a:p>
            <a:pPr algn="ctr"/>
            <a:r>
              <a:rPr lang="fr-FR" altLang="ko-KR" u="sng" dirty="0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Spécif. </a:t>
            </a:r>
            <a:r>
              <a:rPr lang="fr-FR" altLang="ko-KR" u="sng" dirty="0" err="1">
                <a:solidFill>
                  <a:srgbClr val="FFC000"/>
                </a:solidFill>
                <a:latin typeface="Cambria Math" panose="02040503050406030204" pitchFamily="18" charset="0"/>
                <a:cs typeface="Arial" pitchFamily="34" charset="0"/>
              </a:rPr>
              <a:t>Fonct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8854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49_TF16411253_Win32.potx" id="{423166B2-1A75-4473-8A7D-47F3572BAD85}" vid="{72A791F0-149C-4EE6-AC12-84C7AB5595D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71af3243-3dd4-4a8d-8c0d-dd76da1f02a5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géométrique</Template>
  <TotalTime>973</TotalTime>
  <Words>455</Words>
  <Application>Microsoft Office PowerPoint</Application>
  <PresentationFormat>Widescreen</PresentationFormat>
  <Paragraphs>139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Corbel</vt:lpstr>
      <vt:lpstr>Tahoma</vt:lpstr>
      <vt:lpstr>Wingdings</vt:lpstr>
      <vt:lpstr>Thème Office</vt:lpstr>
      <vt:lpstr>ICB : INPT’S CLASSROOM BOOKING</vt:lpstr>
      <vt:lpstr>Projet de Prise en Main </vt:lpstr>
      <vt:lpstr>PowerPoint Presentation</vt:lpstr>
      <vt:lpstr>Introduction</vt:lpstr>
      <vt:lpstr>Contexte</vt:lpstr>
      <vt:lpstr>Problématique &amp; Objectifs </vt:lpstr>
      <vt:lpstr>Motivation</vt:lpstr>
      <vt:lpstr>Spécifications Fonctionnelles</vt:lpstr>
      <vt:lpstr>Spécif. Fonct</vt:lpstr>
      <vt:lpstr>Spécif. Fonct</vt:lpstr>
      <vt:lpstr>Spécif. Fonct</vt:lpstr>
      <vt:lpstr>Spécifications non Fonctionnelles</vt:lpstr>
      <vt:lpstr>Spécif. Non Fonct</vt:lpstr>
      <vt:lpstr>Choix des technologies </vt:lpstr>
      <vt:lpstr>Technologies Utilisées</vt:lpstr>
      <vt:lpstr>Architecture Technique</vt:lpstr>
      <vt:lpstr>PowerPoint Presentation</vt:lpstr>
      <vt:lpstr>PowerPoint Presentation</vt:lpstr>
      <vt:lpstr>Schéma de la Base de Données</vt:lpstr>
      <vt:lpstr>PowerPoint Presentation</vt:lpstr>
      <vt:lpstr>Conception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Développement</vt:lpstr>
      <vt:lpstr>PowerPoint Presentation</vt:lpstr>
      <vt:lpstr>Conclusion</vt:lpstr>
      <vt:lpstr>Conclusion</vt:lpstr>
      <vt:lpstr>Conclusion</vt:lpstr>
      <vt:lpstr>Git Repository :   github.com/OssamaLouati/Projet-ICB    Lien Prototype Figma : https://www.figma.com/file/6v4Kxd9UVGZDHZ6BNaAAax/Untitled?node-id=2%3A2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e-commerce</dc:title>
  <dc:creator>MegaPC</dc:creator>
  <cp:lastModifiedBy>OUSSAMA LOUATI</cp:lastModifiedBy>
  <cp:revision>37</cp:revision>
  <dcterms:created xsi:type="dcterms:W3CDTF">2022-01-31T23:25:46Z</dcterms:created>
  <dcterms:modified xsi:type="dcterms:W3CDTF">2022-02-10T15:03:58Z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